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Open Sauce" charset="1" panose="00000500000000000000"/>
      <p:regular r:id="rId24"/>
    </p:embeddedFont>
    <p:embeddedFont>
      <p:font typeface="Open Sauce Italics" charset="1" panose="00000500000000000000"/>
      <p:regular r:id="rId25"/>
    </p:embeddedFont>
    <p:embeddedFont>
      <p:font typeface="Open Sauce Bold Italics" charset="1" panose="00000800000000000000"/>
      <p:regular r:id="rId26"/>
    </p:embeddedFont>
    <p:embeddedFont>
      <p:font typeface="Canva Sans Bold" charset="1" panose="020B08030305010401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image4.jpeg" Type="http://schemas.openxmlformats.org/officeDocument/2006/relationships/image"/><Relationship Id="rId4" Target="../media/image26.jpeg" Type="http://schemas.openxmlformats.org/officeDocument/2006/relationships/image"/><Relationship Id="rId5" Target="../media/image27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561299" y="3308122"/>
            <a:ext cx="5601128" cy="3585790"/>
            <a:chOff x="0" y="0"/>
            <a:chExt cx="1010294" cy="6467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0294" cy="646781"/>
            </a:xfrm>
            <a:custGeom>
              <a:avLst/>
              <a:gdLst/>
              <a:ahLst/>
              <a:cxnLst/>
              <a:rect r="r" b="b" t="t" l="l"/>
              <a:pathLst>
                <a:path h="646781" w="1010294">
                  <a:moveTo>
                    <a:pt x="27644" y="0"/>
                  </a:moveTo>
                  <a:lnTo>
                    <a:pt x="982650" y="0"/>
                  </a:lnTo>
                  <a:cubicBezTo>
                    <a:pt x="989982" y="0"/>
                    <a:pt x="997013" y="2912"/>
                    <a:pt x="1002198" y="8097"/>
                  </a:cubicBezTo>
                  <a:cubicBezTo>
                    <a:pt x="1007382" y="13281"/>
                    <a:pt x="1010294" y="20312"/>
                    <a:pt x="1010294" y="27644"/>
                  </a:cubicBezTo>
                  <a:lnTo>
                    <a:pt x="1010294" y="619137"/>
                  </a:lnTo>
                  <a:cubicBezTo>
                    <a:pt x="1010294" y="626469"/>
                    <a:pt x="1007382" y="633500"/>
                    <a:pt x="1002198" y="638684"/>
                  </a:cubicBezTo>
                  <a:cubicBezTo>
                    <a:pt x="997013" y="643869"/>
                    <a:pt x="989982" y="646781"/>
                    <a:pt x="982650" y="646781"/>
                  </a:cubicBezTo>
                  <a:lnTo>
                    <a:pt x="27644" y="646781"/>
                  </a:lnTo>
                  <a:cubicBezTo>
                    <a:pt x="20312" y="646781"/>
                    <a:pt x="13281" y="643869"/>
                    <a:pt x="8097" y="638684"/>
                  </a:cubicBezTo>
                  <a:cubicBezTo>
                    <a:pt x="2912" y="633500"/>
                    <a:pt x="0" y="626469"/>
                    <a:pt x="0" y="619137"/>
                  </a:cubicBezTo>
                  <a:lnTo>
                    <a:pt x="0" y="27644"/>
                  </a:lnTo>
                  <a:cubicBezTo>
                    <a:pt x="0" y="20312"/>
                    <a:pt x="2912" y="13281"/>
                    <a:pt x="8097" y="8097"/>
                  </a:cubicBezTo>
                  <a:cubicBezTo>
                    <a:pt x="13281" y="2912"/>
                    <a:pt x="20312" y="0"/>
                    <a:pt x="2764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7627" r="0" b="-4762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164880" y="3308122"/>
            <a:ext cx="5579159" cy="3670756"/>
          </a:xfrm>
          <a:custGeom>
            <a:avLst/>
            <a:gdLst/>
            <a:ahLst/>
            <a:cxnLst/>
            <a:rect r="r" b="b" t="t" l="l"/>
            <a:pathLst>
              <a:path h="3670756" w="5579159">
                <a:moveTo>
                  <a:pt x="0" y="0"/>
                </a:moveTo>
                <a:lnTo>
                  <a:pt x="5579159" y="0"/>
                </a:lnTo>
                <a:lnTo>
                  <a:pt x="5579159" y="3670756"/>
                </a:lnTo>
                <a:lnTo>
                  <a:pt x="0" y="36707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567788" y="588366"/>
            <a:ext cx="8746035" cy="2014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58"/>
              </a:lnSpc>
              <a:spcBef>
                <a:spcPct val="0"/>
              </a:spcBef>
            </a:pPr>
            <a:r>
              <a:rPr lang="en-US" sz="11827" spc="-946">
                <a:solidFill>
                  <a:srgbClr val="4B3C3D"/>
                </a:solidFill>
                <a:latin typeface="Open Sauce"/>
                <a:ea typeface="Open Sauce"/>
                <a:cs typeface="Open Sauce"/>
                <a:sym typeface="Open Sauce"/>
              </a:rPr>
              <a:t>Air Pollution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370394" y="7977659"/>
            <a:ext cx="10155651" cy="1040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4"/>
              </a:lnSpc>
            </a:pPr>
            <a:r>
              <a:rPr lang="en-US" sz="2995" i="true" spc="-149">
                <a:solidFill>
                  <a:srgbClr val="4B3C3D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By- PRATIK BT23CSA010</a:t>
            </a:r>
          </a:p>
          <a:p>
            <a:pPr algn="ctr">
              <a:lnSpc>
                <a:spcPts val="4194"/>
              </a:lnSpc>
              <a:spcBef>
                <a:spcPct val="0"/>
              </a:spcBef>
            </a:pPr>
            <a:r>
              <a:rPr lang="en-US" sz="2995" i="true" spc="-149">
                <a:solidFill>
                  <a:srgbClr val="4B3C3D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ADITYA BT23CSA029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20106" y="3798284"/>
            <a:ext cx="11849226" cy="5870698"/>
          </a:xfrm>
          <a:custGeom>
            <a:avLst/>
            <a:gdLst/>
            <a:ahLst/>
            <a:cxnLst/>
            <a:rect r="r" b="b" t="t" l="l"/>
            <a:pathLst>
              <a:path h="5870698" w="11849226">
                <a:moveTo>
                  <a:pt x="0" y="0"/>
                </a:moveTo>
                <a:lnTo>
                  <a:pt x="11849226" y="0"/>
                </a:lnTo>
                <a:lnTo>
                  <a:pt x="11849226" y="5870698"/>
                </a:lnTo>
                <a:lnTo>
                  <a:pt x="0" y="58706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03475" y="1062518"/>
            <a:ext cx="16001654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Q] Which states have the highest average SO2 levels?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44186" y="2832118"/>
            <a:ext cx="11301259" cy="5594123"/>
          </a:xfrm>
          <a:custGeom>
            <a:avLst/>
            <a:gdLst/>
            <a:ahLst/>
            <a:cxnLst/>
            <a:rect r="r" b="b" t="t" l="l"/>
            <a:pathLst>
              <a:path h="5594123" w="11301259">
                <a:moveTo>
                  <a:pt x="0" y="0"/>
                </a:moveTo>
                <a:lnTo>
                  <a:pt x="11301259" y="0"/>
                </a:lnTo>
                <a:lnTo>
                  <a:pt x="11301259" y="5594123"/>
                </a:lnTo>
                <a:lnTo>
                  <a:pt x="0" y="55941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5" r="0" b="-4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91737" y="1302215"/>
            <a:ext cx="1420951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Q] Which cities have the highest NO2 levels?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8936" y="2526992"/>
            <a:ext cx="16050129" cy="6620678"/>
          </a:xfrm>
          <a:custGeom>
            <a:avLst/>
            <a:gdLst/>
            <a:ahLst/>
            <a:cxnLst/>
            <a:rect r="r" b="b" t="t" l="l"/>
            <a:pathLst>
              <a:path h="6620678" w="16050129">
                <a:moveTo>
                  <a:pt x="0" y="0"/>
                </a:moveTo>
                <a:lnTo>
                  <a:pt x="16050128" y="0"/>
                </a:lnTo>
                <a:lnTo>
                  <a:pt x="16050128" y="6620678"/>
                </a:lnTo>
                <a:lnTo>
                  <a:pt x="0" y="6620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7" t="0" r="-4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09753" y="933450"/>
            <a:ext cx="1464290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Q] What are the average NO2 levels per state?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1618" y="2242713"/>
            <a:ext cx="11296528" cy="7015587"/>
          </a:xfrm>
          <a:custGeom>
            <a:avLst/>
            <a:gdLst/>
            <a:ahLst/>
            <a:cxnLst/>
            <a:rect r="r" b="b" t="t" l="l"/>
            <a:pathLst>
              <a:path h="7015587" w="11296528">
                <a:moveTo>
                  <a:pt x="0" y="0"/>
                </a:moveTo>
                <a:lnTo>
                  <a:pt x="11296528" y="0"/>
                </a:lnTo>
                <a:lnTo>
                  <a:pt x="11296528" y="7015587"/>
                </a:lnTo>
                <a:lnTo>
                  <a:pt x="0" y="7015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82489" y="724976"/>
            <a:ext cx="15859245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Q]  State-wise correlation between NO2 and SO2?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84549" y="2351613"/>
            <a:ext cx="13414505" cy="6646216"/>
          </a:xfrm>
          <a:custGeom>
            <a:avLst/>
            <a:gdLst/>
            <a:ahLst/>
            <a:cxnLst/>
            <a:rect r="r" b="b" t="t" l="l"/>
            <a:pathLst>
              <a:path h="6646216" w="13414505">
                <a:moveTo>
                  <a:pt x="0" y="0"/>
                </a:moveTo>
                <a:lnTo>
                  <a:pt x="13414505" y="0"/>
                </a:lnTo>
                <a:lnTo>
                  <a:pt x="13414505" y="6646216"/>
                </a:lnTo>
                <a:lnTo>
                  <a:pt x="0" y="66462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15502" y="540593"/>
            <a:ext cx="14056995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Q] Top 10 polluted locations based on NO2?</a:t>
            </a: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05772" y="2463353"/>
            <a:ext cx="12424044" cy="7143490"/>
          </a:xfrm>
          <a:custGeom>
            <a:avLst/>
            <a:gdLst/>
            <a:ahLst/>
            <a:cxnLst/>
            <a:rect r="r" b="b" t="t" l="l"/>
            <a:pathLst>
              <a:path h="7143490" w="12424044">
                <a:moveTo>
                  <a:pt x="0" y="0"/>
                </a:moveTo>
                <a:lnTo>
                  <a:pt x="12424044" y="0"/>
                </a:lnTo>
                <a:lnTo>
                  <a:pt x="12424044" y="7143490"/>
                </a:lnTo>
                <a:lnTo>
                  <a:pt x="0" y="71434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86598" y="159703"/>
            <a:ext cx="1234321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PowerBI Dashboard 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7563" y="2523267"/>
            <a:ext cx="14118785" cy="7414250"/>
          </a:xfrm>
          <a:custGeom>
            <a:avLst/>
            <a:gdLst/>
            <a:ahLst/>
            <a:cxnLst/>
            <a:rect r="r" b="b" t="t" l="l"/>
            <a:pathLst>
              <a:path h="7414250" w="14118785">
                <a:moveTo>
                  <a:pt x="0" y="0"/>
                </a:moveTo>
                <a:lnTo>
                  <a:pt x="14118785" y="0"/>
                </a:lnTo>
                <a:lnTo>
                  <a:pt x="14118785" y="7414250"/>
                </a:lnTo>
                <a:lnTo>
                  <a:pt x="0" y="7414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4340" y="172993"/>
            <a:ext cx="11059936" cy="153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34"/>
              </a:lnSpc>
            </a:pPr>
            <a:r>
              <a:rPr lang="en-US" sz="902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PowerBI Dashboard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57394" y="1028700"/>
            <a:ext cx="7201906" cy="3283920"/>
            <a:chOff x="0" y="0"/>
            <a:chExt cx="1299032" cy="5923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99032" cy="592332"/>
            </a:xfrm>
            <a:custGeom>
              <a:avLst/>
              <a:gdLst/>
              <a:ahLst/>
              <a:cxnLst/>
              <a:rect r="r" b="b" t="t" l="l"/>
              <a:pathLst>
                <a:path h="592332" w="1299032">
                  <a:moveTo>
                    <a:pt x="21500" y="0"/>
                  </a:moveTo>
                  <a:lnTo>
                    <a:pt x="1277532" y="0"/>
                  </a:lnTo>
                  <a:cubicBezTo>
                    <a:pt x="1289406" y="0"/>
                    <a:pt x="1299032" y="9626"/>
                    <a:pt x="1299032" y="21500"/>
                  </a:cubicBezTo>
                  <a:lnTo>
                    <a:pt x="1299032" y="570832"/>
                  </a:lnTo>
                  <a:cubicBezTo>
                    <a:pt x="1299032" y="582706"/>
                    <a:pt x="1289406" y="592332"/>
                    <a:pt x="1277532" y="592332"/>
                  </a:cubicBezTo>
                  <a:lnTo>
                    <a:pt x="21500" y="592332"/>
                  </a:lnTo>
                  <a:cubicBezTo>
                    <a:pt x="9626" y="592332"/>
                    <a:pt x="0" y="582706"/>
                    <a:pt x="0" y="570832"/>
                  </a:cubicBezTo>
                  <a:lnTo>
                    <a:pt x="0" y="21500"/>
                  </a:lnTo>
                  <a:cubicBezTo>
                    <a:pt x="0" y="9626"/>
                    <a:pt x="9626" y="0"/>
                    <a:pt x="215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3057" r="0" b="-2305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55693" y="688645"/>
            <a:ext cx="7944839" cy="1982015"/>
            <a:chOff x="0" y="0"/>
            <a:chExt cx="2092468" cy="52201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92468" cy="522012"/>
            </a:xfrm>
            <a:custGeom>
              <a:avLst/>
              <a:gdLst/>
              <a:ahLst/>
              <a:cxnLst/>
              <a:rect r="r" b="b" t="t" l="l"/>
              <a:pathLst>
                <a:path h="522012" w="2092468">
                  <a:moveTo>
                    <a:pt x="24361" y="0"/>
                  </a:moveTo>
                  <a:lnTo>
                    <a:pt x="2068106" y="0"/>
                  </a:lnTo>
                  <a:cubicBezTo>
                    <a:pt x="2081561" y="0"/>
                    <a:pt x="2092468" y="10907"/>
                    <a:pt x="2092468" y="24361"/>
                  </a:cubicBezTo>
                  <a:lnTo>
                    <a:pt x="2092468" y="497651"/>
                  </a:lnTo>
                  <a:cubicBezTo>
                    <a:pt x="2092468" y="511105"/>
                    <a:pt x="2081561" y="522012"/>
                    <a:pt x="2068106" y="522012"/>
                  </a:cubicBezTo>
                  <a:lnTo>
                    <a:pt x="24361" y="522012"/>
                  </a:lnTo>
                  <a:cubicBezTo>
                    <a:pt x="10907" y="522012"/>
                    <a:pt x="0" y="511105"/>
                    <a:pt x="0" y="497651"/>
                  </a:cubicBezTo>
                  <a:lnTo>
                    <a:pt x="0" y="24361"/>
                  </a:lnTo>
                  <a:cubicBezTo>
                    <a:pt x="0" y="10907"/>
                    <a:pt x="10907" y="0"/>
                    <a:pt x="2436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80975"/>
              <a:ext cx="2092468" cy="702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319"/>
                </a:lnSpc>
              </a:pPr>
              <a:r>
                <a:rPr lang="en-US" sz="8799" spc="-439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References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255693" y="3722724"/>
            <a:ext cx="8027294" cy="799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5"/>
              </a:lnSpc>
            </a:pPr>
            <a:r>
              <a:rPr lang="en-US" sz="24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1.Central Pollution Control Board (CPCB)</a:t>
            </a:r>
          </a:p>
          <a:p>
            <a:pPr algn="ctr">
              <a:lnSpc>
                <a:spcPts val="3495"/>
              </a:lnSpc>
            </a:pPr>
            <a:r>
              <a:rPr lang="en-US" sz="24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https://cpcb.nic.in</a:t>
            </a:r>
          </a:p>
          <a:p>
            <a:pPr algn="ctr">
              <a:lnSpc>
                <a:spcPts val="3495"/>
              </a:lnSpc>
            </a:pPr>
          </a:p>
          <a:p>
            <a:pPr algn="ctr">
              <a:lnSpc>
                <a:spcPts val="3495"/>
              </a:lnSpc>
            </a:pPr>
            <a:r>
              <a:rPr lang="en-US" sz="24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2.Kaggle – Air Pollution Dataset (India)</a:t>
            </a:r>
          </a:p>
          <a:p>
            <a:pPr algn="ctr">
              <a:lnSpc>
                <a:spcPts val="3495"/>
              </a:lnSpc>
            </a:pPr>
            <a:r>
              <a:rPr lang="en-US" sz="24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https://www.kaggle.com</a:t>
            </a:r>
          </a:p>
          <a:p>
            <a:pPr algn="ctr">
              <a:lnSpc>
                <a:spcPts val="3495"/>
              </a:lnSpc>
            </a:pPr>
          </a:p>
          <a:p>
            <a:pPr algn="ctr">
              <a:lnSpc>
                <a:spcPts val="3495"/>
              </a:lnSpc>
            </a:pPr>
            <a:r>
              <a:rPr lang="en-US" sz="24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3.National Air Quality Monitoring Programme (NAMP)</a:t>
            </a:r>
          </a:p>
          <a:p>
            <a:pPr algn="ctr">
              <a:lnSpc>
                <a:spcPts val="3495"/>
              </a:lnSpc>
            </a:pPr>
            <a:r>
              <a:rPr lang="en-US" sz="249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https://app.cpcbccr.com/ccr/#/caaqm-dashboard</a:t>
            </a:r>
          </a:p>
          <a:p>
            <a:pPr algn="ctr">
              <a:lnSpc>
                <a:spcPts val="3495"/>
              </a:lnSpc>
            </a:pPr>
          </a:p>
          <a:p>
            <a:pPr algn="ctr">
              <a:lnSpc>
                <a:spcPts val="3585"/>
              </a:lnSpc>
            </a:pPr>
            <a:r>
              <a:rPr lang="en-US" b="true" sz="256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4.Ministry of Environment, Forest and Climate Change, India</a:t>
            </a:r>
          </a:p>
          <a:p>
            <a:pPr algn="ctr">
              <a:lnSpc>
                <a:spcPts val="3585"/>
              </a:lnSpc>
            </a:pPr>
            <a:r>
              <a:rPr lang="en-US" b="true" sz="256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https://moef.gov.in</a:t>
            </a:r>
          </a:p>
          <a:p>
            <a:pPr algn="ctr">
              <a:lnSpc>
                <a:spcPts val="6105"/>
              </a:lnSpc>
            </a:pPr>
          </a:p>
          <a:p>
            <a:pPr algn="ctr">
              <a:lnSpc>
                <a:spcPts val="6105"/>
              </a:lnSpc>
            </a:pPr>
          </a:p>
          <a:p>
            <a:pPr algn="ctr">
              <a:lnSpc>
                <a:spcPts val="6105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04314" y="1469725"/>
            <a:ext cx="5354986" cy="1730489"/>
            <a:chOff x="0" y="0"/>
            <a:chExt cx="965897" cy="3121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65897" cy="312134"/>
            </a:xfrm>
            <a:custGeom>
              <a:avLst/>
              <a:gdLst/>
              <a:ahLst/>
              <a:cxnLst/>
              <a:rect r="r" b="b" t="t" l="l"/>
              <a:pathLst>
                <a:path h="312134" w="965897">
                  <a:moveTo>
                    <a:pt x="28915" y="0"/>
                  </a:moveTo>
                  <a:lnTo>
                    <a:pt x="936982" y="0"/>
                  </a:lnTo>
                  <a:cubicBezTo>
                    <a:pt x="952951" y="0"/>
                    <a:pt x="965897" y="12946"/>
                    <a:pt x="965897" y="28915"/>
                  </a:cubicBezTo>
                  <a:lnTo>
                    <a:pt x="965897" y="283219"/>
                  </a:lnTo>
                  <a:cubicBezTo>
                    <a:pt x="965897" y="290888"/>
                    <a:pt x="962851" y="298243"/>
                    <a:pt x="957428" y="303665"/>
                  </a:cubicBezTo>
                  <a:cubicBezTo>
                    <a:pt x="952005" y="309088"/>
                    <a:pt x="944651" y="312134"/>
                    <a:pt x="936982" y="312134"/>
                  </a:cubicBezTo>
                  <a:lnTo>
                    <a:pt x="28915" y="312134"/>
                  </a:lnTo>
                  <a:cubicBezTo>
                    <a:pt x="12946" y="312134"/>
                    <a:pt x="0" y="299189"/>
                    <a:pt x="0" y="283219"/>
                  </a:cubicBezTo>
                  <a:lnTo>
                    <a:pt x="0" y="28915"/>
                  </a:lnTo>
                  <a:cubicBezTo>
                    <a:pt x="0" y="21246"/>
                    <a:pt x="3046" y="13892"/>
                    <a:pt x="8469" y="8469"/>
                  </a:cubicBezTo>
                  <a:cubicBezTo>
                    <a:pt x="13892" y="3046"/>
                    <a:pt x="21246" y="0"/>
                    <a:pt x="28915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04724" r="0" b="-104724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1139362"/>
            <a:ext cx="10118757" cy="269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9"/>
              </a:lnSpc>
            </a:pPr>
            <a:r>
              <a:rPr lang="en-US" sz="17840" spc="-1427">
                <a:solidFill>
                  <a:srgbClr val="4B3C3D"/>
                </a:solidFill>
                <a:latin typeface="Open Sauce"/>
                <a:ea typeface="Open Sauce"/>
                <a:cs typeface="Open Sauce"/>
                <a:sym typeface="Open Sauce"/>
              </a:rPr>
              <a:t>Thank You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2221684" y="4647437"/>
            <a:ext cx="5354986" cy="3744264"/>
            <a:chOff x="0" y="0"/>
            <a:chExt cx="965897" cy="6753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65897" cy="675366"/>
            </a:xfrm>
            <a:custGeom>
              <a:avLst/>
              <a:gdLst/>
              <a:ahLst/>
              <a:cxnLst/>
              <a:rect r="r" b="b" t="t" l="l"/>
              <a:pathLst>
                <a:path h="675366" w="965897">
                  <a:moveTo>
                    <a:pt x="28915" y="0"/>
                  </a:moveTo>
                  <a:lnTo>
                    <a:pt x="936982" y="0"/>
                  </a:lnTo>
                  <a:cubicBezTo>
                    <a:pt x="952951" y="0"/>
                    <a:pt x="965897" y="12946"/>
                    <a:pt x="965897" y="28915"/>
                  </a:cubicBezTo>
                  <a:lnTo>
                    <a:pt x="965897" y="646451"/>
                  </a:lnTo>
                  <a:cubicBezTo>
                    <a:pt x="965897" y="654119"/>
                    <a:pt x="962851" y="661474"/>
                    <a:pt x="957428" y="666897"/>
                  </a:cubicBezTo>
                  <a:cubicBezTo>
                    <a:pt x="952005" y="672319"/>
                    <a:pt x="944651" y="675366"/>
                    <a:pt x="936982" y="675366"/>
                  </a:cubicBezTo>
                  <a:lnTo>
                    <a:pt x="28915" y="675366"/>
                  </a:lnTo>
                  <a:cubicBezTo>
                    <a:pt x="12946" y="675366"/>
                    <a:pt x="0" y="662420"/>
                    <a:pt x="0" y="646451"/>
                  </a:cubicBezTo>
                  <a:lnTo>
                    <a:pt x="0" y="28915"/>
                  </a:lnTo>
                  <a:cubicBezTo>
                    <a:pt x="0" y="21246"/>
                    <a:pt x="3046" y="13892"/>
                    <a:pt x="8469" y="8469"/>
                  </a:cubicBezTo>
                  <a:cubicBezTo>
                    <a:pt x="13892" y="3046"/>
                    <a:pt x="21246" y="0"/>
                    <a:pt x="28915" y="0"/>
                  </a:cubicBezTo>
                  <a:close/>
                </a:path>
              </a:pathLst>
            </a:custGeom>
            <a:blipFill>
              <a:blip r:embed="rId3"/>
              <a:stretch>
                <a:fillRect l="-2473" t="0" r="-247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8998648" y="4647437"/>
            <a:ext cx="2148809" cy="3744264"/>
            <a:chOff x="0" y="0"/>
            <a:chExt cx="387588" cy="67536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87588" cy="675366"/>
            </a:xfrm>
            <a:custGeom>
              <a:avLst/>
              <a:gdLst/>
              <a:ahLst/>
              <a:cxnLst/>
              <a:rect r="r" b="b" t="t" l="l"/>
              <a:pathLst>
                <a:path h="675366" w="387588">
                  <a:moveTo>
                    <a:pt x="72058" y="0"/>
                  </a:moveTo>
                  <a:lnTo>
                    <a:pt x="315530" y="0"/>
                  </a:lnTo>
                  <a:cubicBezTo>
                    <a:pt x="355327" y="0"/>
                    <a:pt x="387588" y="32261"/>
                    <a:pt x="387588" y="72058"/>
                  </a:cubicBezTo>
                  <a:lnTo>
                    <a:pt x="387588" y="603308"/>
                  </a:lnTo>
                  <a:cubicBezTo>
                    <a:pt x="387588" y="643104"/>
                    <a:pt x="355327" y="675366"/>
                    <a:pt x="315530" y="675366"/>
                  </a:cubicBezTo>
                  <a:lnTo>
                    <a:pt x="72058" y="675366"/>
                  </a:lnTo>
                  <a:cubicBezTo>
                    <a:pt x="32261" y="675366"/>
                    <a:pt x="0" y="643104"/>
                    <a:pt x="0" y="603308"/>
                  </a:cubicBezTo>
                  <a:lnTo>
                    <a:pt x="0" y="72058"/>
                  </a:lnTo>
                  <a:cubicBezTo>
                    <a:pt x="0" y="32261"/>
                    <a:pt x="32261" y="0"/>
                    <a:pt x="72058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-195336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888031" y="4647437"/>
            <a:ext cx="7202334" cy="3744264"/>
            <a:chOff x="0" y="0"/>
            <a:chExt cx="1146996" cy="59628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46996" cy="596287"/>
            </a:xfrm>
            <a:custGeom>
              <a:avLst/>
              <a:gdLst/>
              <a:ahLst/>
              <a:cxnLst/>
              <a:rect r="r" b="b" t="t" l="l"/>
              <a:pathLst>
                <a:path h="596287" w="1146996">
                  <a:moveTo>
                    <a:pt x="21498" y="0"/>
                  </a:moveTo>
                  <a:lnTo>
                    <a:pt x="1125498" y="0"/>
                  </a:lnTo>
                  <a:cubicBezTo>
                    <a:pt x="1131200" y="0"/>
                    <a:pt x="1136668" y="2265"/>
                    <a:pt x="1140700" y="6297"/>
                  </a:cubicBezTo>
                  <a:cubicBezTo>
                    <a:pt x="1144731" y="10328"/>
                    <a:pt x="1146996" y="15797"/>
                    <a:pt x="1146996" y="21498"/>
                  </a:cubicBezTo>
                  <a:lnTo>
                    <a:pt x="1146996" y="574789"/>
                  </a:lnTo>
                  <a:cubicBezTo>
                    <a:pt x="1146996" y="586662"/>
                    <a:pt x="1137371" y="596287"/>
                    <a:pt x="1125498" y="596287"/>
                  </a:cubicBezTo>
                  <a:lnTo>
                    <a:pt x="21498" y="596287"/>
                  </a:lnTo>
                  <a:cubicBezTo>
                    <a:pt x="9625" y="596287"/>
                    <a:pt x="0" y="586662"/>
                    <a:pt x="0" y="574789"/>
                  </a:cubicBezTo>
                  <a:lnTo>
                    <a:pt x="0" y="21498"/>
                  </a:lnTo>
                  <a:cubicBezTo>
                    <a:pt x="0" y="9625"/>
                    <a:pt x="9625" y="0"/>
                    <a:pt x="21498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4078" r="0" b="-14078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434857" y="1028700"/>
            <a:ext cx="8824443" cy="5104906"/>
            <a:chOff x="0" y="0"/>
            <a:chExt cx="1591695" cy="92078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91695" cy="920789"/>
            </a:xfrm>
            <a:custGeom>
              <a:avLst/>
              <a:gdLst/>
              <a:ahLst/>
              <a:cxnLst/>
              <a:rect r="r" b="b" t="t" l="l"/>
              <a:pathLst>
                <a:path h="920789" w="1591695">
                  <a:moveTo>
                    <a:pt x="17547" y="0"/>
                  </a:moveTo>
                  <a:lnTo>
                    <a:pt x="1574148" y="0"/>
                  </a:lnTo>
                  <a:cubicBezTo>
                    <a:pt x="1583839" y="0"/>
                    <a:pt x="1591695" y="7856"/>
                    <a:pt x="1591695" y="17547"/>
                  </a:cubicBezTo>
                  <a:lnTo>
                    <a:pt x="1591695" y="903243"/>
                  </a:lnTo>
                  <a:cubicBezTo>
                    <a:pt x="1591695" y="907896"/>
                    <a:pt x="1589846" y="912359"/>
                    <a:pt x="1586555" y="915650"/>
                  </a:cubicBezTo>
                  <a:cubicBezTo>
                    <a:pt x="1583265" y="918941"/>
                    <a:pt x="1578802" y="920789"/>
                    <a:pt x="1574148" y="920789"/>
                  </a:cubicBezTo>
                  <a:lnTo>
                    <a:pt x="17547" y="920789"/>
                  </a:lnTo>
                  <a:cubicBezTo>
                    <a:pt x="7856" y="920789"/>
                    <a:pt x="0" y="912933"/>
                    <a:pt x="0" y="903243"/>
                  </a:cubicBezTo>
                  <a:lnTo>
                    <a:pt x="0" y="17547"/>
                  </a:lnTo>
                  <a:cubicBezTo>
                    <a:pt x="0" y="7856"/>
                    <a:pt x="7856" y="0"/>
                    <a:pt x="17547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7584" r="0" b="-758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011955" y="6481134"/>
            <a:ext cx="4247345" cy="2777166"/>
            <a:chOff x="0" y="0"/>
            <a:chExt cx="766108" cy="50092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66108" cy="500927"/>
            </a:xfrm>
            <a:custGeom>
              <a:avLst/>
              <a:gdLst/>
              <a:ahLst/>
              <a:cxnLst/>
              <a:rect r="r" b="b" t="t" l="l"/>
              <a:pathLst>
                <a:path h="500927" w="766108">
                  <a:moveTo>
                    <a:pt x="36455" y="0"/>
                  </a:moveTo>
                  <a:lnTo>
                    <a:pt x="729653" y="0"/>
                  </a:lnTo>
                  <a:cubicBezTo>
                    <a:pt x="739321" y="0"/>
                    <a:pt x="748594" y="3841"/>
                    <a:pt x="755431" y="10678"/>
                  </a:cubicBezTo>
                  <a:cubicBezTo>
                    <a:pt x="762267" y="17514"/>
                    <a:pt x="766108" y="26787"/>
                    <a:pt x="766108" y="36455"/>
                  </a:cubicBezTo>
                  <a:lnTo>
                    <a:pt x="766108" y="464472"/>
                  </a:lnTo>
                  <a:cubicBezTo>
                    <a:pt x="766108" y="474140"/>
                    <a:pt x="762267" y="483413"/>
                    <a:pt x="755431" y="490249"/>
                  </a:cubicBezTo>
                  <a:cubicBezTo>
                    <a:pt x="748594" y="497086"/>
                    <a:pt x="739321" y="500927"/>
                    <a:pt x="729653" y="500927"/>
                  </a:cubicBezTo>
                  <a:lnTo>
                    <a:pt x="36455" y="500927"/>
                  </a:lnTo>
                  <a:cubicBezTo>
                    <a:pt x="26787" y="500927"/>
                    <a:pt x="17514" y="497086"/>
                    <a:pt x="10678" y="490249"/>
                  </a:cubicBezTo>
                  <a:cubicBezTo>
                    <a:pt x="3841" y="483413"/>
                    <a:pt x="0" y="474140"/>
                    <a:pt x="0" y="464472"/>
                  </a:cubicBezTo>
                  <a:lnTo>
                    <a:pt x="0" y="36455"/>
                  </a:lnTo>
                  <a:cubicBezTo>
                    <a:pt x="0" y="26787"/>
                    <a:pt x="3841" y="17514"/>
                    <a:pt x="10678" y="10678"/>
                  </a:cubicBezTo>
                  <a:cubicBezTo>
                    <a:pt x="17514" y="3841"/>
                    <a:pt x="26787" y="0"/>
                    <a:pt x="36455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947" r="0" b="-947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8434857" y="6481134"/>
            <a:ext cx="4247345" cy="2777166"/>
            <a:chOff x="0" y="0"/>
            <a:chExt cx="766108" cy="5009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66108" cy="500927"/>
            </a:xfrm>
            <a:custGeom>
              <a:avLst/>
              <a:gdLst/>
              <a:ahLst/>
              <a:cxnLst/>
              <a:rect r="r" b="b" t="t" l="l"/>
              <a:pathLst>
                <a:path h="500927" w="766108">
                  <a:moveTo>
                    <a:pt x="36455" y="0"/>
                  </a:moveTo>
                  <a:lnTo>
                    <a:pt x="729653" y="0"/>
                  </a:lnTo>
                  <a:cubicBezTo>
                    <a:pt x="739321" y="0"/>
                    <a:pt x="748594" y="3841"/>
                    <a:pt x="755431" y="10678"/>
                  </a:cubicBezTo>
                  <a:cubicBezTo>
                    <a:pt x="762267" y="17514"/>
                    <a:pt x="766108" y="26787"/>
                    <a:pt x="766108" y="36455"/>
                  </a:cubicBezTo>
                  <a:lnTo>
                    <a:pt x="766108" y="464472"/>
                  </a:lnTo>
                  <a:cubicBezTo>
                    <a:pt x="766108" y="474140"/>
                    <a:pt x="762267" y="483413"/>
                    <a:pt x="755431" y="490249"/>
                  </a:cubicBezTo>
                  <a:cubicBezTo>
                    <a:pt x="748594" y="497086"/>
                    <a:pt x="739321" y="500927"/>
                    <a:pt x="729653" y="500927"/>
                  </a:cubicBezTo>
                  <a:lnTo>
                    <a:pt x="36455" y="500927"/>
                  </a:lnTo>
                  <a:cubicBezTo>
                    <a:pt x="26787" y="500927"/>
                    <a:pt x="17514" y="497086"/>
                    <a:pt x="10678" y="490249"/>
                  </a:cubicBezTo>
                  <a:cubicBezTo>
                    <a:pt x="3841" y="483413"/>
                    <a:pt x="0" y="474140"/>
                    <a:pt x="0" y="464472"/>
                  </a:cubicBezTo>
                  <a:lnTo>
                    <a:pt x="0" y="36455"/>
                  </a:lnTo>
                  <a:cubicBezTo>
                    <a:pt x="0" y="26787"/>
                    <a:pt x="3841" y="17514"/>
                    <a:pt x="10678" y="10678"/>
                  </a:cubicBezTo>
                  <a:cubicBezTo>
                    <a:pt x="17514" y="3841"/>
                    <a:pt x="26787" y="0"/>
                    <a:pt x="36455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947" r="0" b="-947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3581153"/>
            <a:ext cx="6367317" cy="3675146"/>
            <a:chOff x="0" y="0"/>
            <a:chExt cx="1695790" cy="9787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95790" cy="978791"/>
            </a:xfrm>
            <a:custGeom>
              <a:avLst/>
              <a:gdLst/>
              <a:ahLst/>
              <a:cxnLst/>
              <a:rect r="r" b="b" t="t" l="l"/>
              <a:pathLst>
                <a:path h="978791" w="1695790">
                  <a:moveTo>
                    <a:pt x="30397" y="0"/>
                  </a:moveTo>
                  <a:lnTo>
                    <a:pt x="1665393" y="0"/>
                  </a:lnTo>
                  <a:cubicBezTo>
                    <a:pt x="1682180" y="0"/>
                    <a:pt x="1695790" y="13609"/>
                    <a:pt x="1695790" y="30397"/>
                  </a:cubicBezTo>
                  <a:lnTo>
                    <a:pt x="1695790" y="948394"/>
                  </a:lnTo>
                  <a:cubicBezTo>
                    <a:pt x="1695790" y="965182"/>
                    <a:pt x="1682180" y="978791"/>
                    <a:pt x="1665393" y="978791"/>
                  </a:cubicBezTo>
                  <a:lnTo>
                    <a:pt x="30397" y="978791"/>
                  </a:lnTo>
                  <a:cubicBezTo>
                    <a:pt x="13609" y="978791"/>
                    <a:pt x="0" y="965182"/>
                    <a:pt x="0" y="948394"/>
                  </a:cubicBezTo>
                  <a:lnTo>
                    <a:pt x="0" y="30397"/>
                  </a:lnTo>
                  <a:cubicBezTo>
                    <a:pt x="0" y="13609"/>
                    <a:pt x="13609" y="0"/>
                    <a:pt x="30397" y="0"/>
                  </a:cubicBezTo>
                  <a:close/>
                </a:path>
              </a:pathLst>
            </a:custGeom>
            <a:solidFill>
              <a:srgbClr val="4B3C3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695790" cy="10073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  <a:r>
                <a:rPr lang="en-US" sz="1600" spc="-80">
                  <a:solidFill>
                    <a:srgbClr val="FBEDCE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~Air pollution is one of the most critical environmental issues facing India today.</a:t>
              </a:r>
            </a:p>
            <a:p>
              <a:pPr algn="ctr">
                <a:lnSpc>
                  <a:spcPts val="2240"/>
                </a:lnSpc>
              </a:pPr>
              <a:r>
                <a:rPr lang="en-US" sz="1600" spc="-80">
                  <a:solidFill>
                    <a:srgbClr val="FBEDCE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~Rapid urbanization, industrialization, and increasing vehicle emissions have led to poor air quality in many Indian cities.</a:t>
              </a:r>
            </a:p>
            <a:p>
              <a:pPr algn="ctr">
                <a:lnSpc>
                  <a:spcPts val="1960"/>
                </a:lnSpc>
              </a:pPr>
            </a:p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20313" y="1640721"/>
            <a:ext cx="7406157" cy="1772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508"/>
              </a:lnSpc>
              <a:spcBef>
                <a:spcPct val="0"/>
              </a:spcBef>
            </a:pPr>
            <a:r>
              <a:rPr lang="en-US" sz="10363" spc="-829">
                <a:solidFill>
                  <a:srgbClr val="4B3C3D"/>
                </a:solidFill>
                <a:latin typeface="Open Sauce"/>
                <a:ea typeface="Open Sauce"/>
                <a:cs typeface="Open Sauce"/>
                <a:sym typeface="Open Sauce"/>
              </a:rPr>
              <a:t>Introduction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68164" y="981075"/>
            <a:ext cx="2599238" cy="365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b="true" sz="2099" i="true" spc="-104">
                <a:solidFill>
                  <a:srgbClr val="968C90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What is Air Pollution?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849126"/>
            <a:ext cx="6367317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 spc="-80">
                <a:solidFill>
                  <a:srgbClr val="FBEDCE"/>
                </a:solidFill>
                <a:latin typeface="Open Sauce"/>
                <a:ea typeface="Open Sauce"/>
                <a:cs typeface="Open Sauce"/>
                <a:sym typeface="Open Sauce"/>
              </a:rPr>
              <a:t>~</a:t>
            </a:r>
            <a:r>
              <a:rPr lang="en-US" sz="1600" spc="-80">
                <a:solidFill>
                  <a:srgbClr val="FBEDCE"/>
                </a:solidFill>
                <a:latin typeface="Open Sauce"/>
                <a:ea typeface="Open Sauce"/>
                <a:cs typeface="Open Sauce"/>
                <a:sym typeface="Open Sauce"/>
              </a:rPr>
              <a:t>Exposure to high levels of pollutants such as PM2.5, PM10, NO₂, and SO₂ has severe health impacts.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7588909" cy="8229600"/>
            <a:chOff x="0" y="0"/>
            <a:chExt cx="1368837" cy="1484401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1368837" cy="1484401"/>
            </a:xfrm>
            <a:custGeom>
              <a:avLst/>
              <a:gdLst/>
              <a:ahLst/>
              <a:cxnLst/>
              <a:rect r="r" b="b" t="t" l="l"/>
              <a:pathLst>
                <a:path h="1484401" w="1368837">
                  <a:moveTo>
                    <a:pt x="1348434" y="0"/>
                  </a:moveTo>
                  <a:lnTo>
                    <a:pt x="20403" y="0"/>
                  </a:lnTo>
                  <a:cubicBezTo>
                    <a:pt x="9135" y="0"/>
                    <a:pt x="0" y="9135"/>
                    <a:pt x="0" y="20403"/>
                  </a:cubicBezTo>
                  <a:lnTo>
                    <a:pt x="0" y="1463998"/>
                  </a:lnTo>
                  <a:cubicBezTo>
                    <a:pt x="0" y="1469409"/>
                    <a:pt x="2150" y="1474599"/>
                    <a:pt x="5976" y="1478425"/>
                  </a:cubicBezTo>
                  <a:cubicBezTo>
                    <a:pt x="9802" y="1482251"/>
                    <a:pt x="14992" y="1484401"/>
                    <a:pt x="20403" y="1484401"/>
                  </a:cubicBezTo>
                  <a:lnTo>
                    <a:pt x="1348434" y="1484401"/>
                  </a:lnTo>
                  <a:cubicBezTo>
                    <a:pt x="1353845" y="1484401"/>
                    <a:pt x="1359035" y="1482251"/>
                    <a:pt x="1362861" y="1478425"/>
                  </a:cubicBezTo>
                  <a:cubicBezTo>
                    <a:pt x="1366688" y="1474599"/>
                    <a:pt x="1368837" y="1469409"/>
                    <a:pt x="1368837" y="1463998"/>
                  </a:cubicBezTo>
                  <a:lnTo>
                    <a:pt x="1368837" y="20403"/>
                  </a:lnTo>
                  <a:cubicBezTo>
                    <a:pt x="1368837" y="14992"/>
                    <a:pt x="1366688" y="9802"/>
                    <a:pt x="1362861" y="5976"/>
                  </a:cubicBezTo>
                  <a:cubicBezTo>
                    <a:pt x="1359035" y="2150"/>
                    <a:pt x="1353845" y="0"/>
                    <a:pt x="1348434" y="0"/>
                  </a:cubicBezTo>
                  <a:close/>
                </a:path>
              </a:pathLst>
            </a:custGeom>
            <a:blipFill>
              <a:blip r:embed="rId2"/>
              <a:stretch>
                <a:fillRect l="-61186" t="0" r="-157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9342918" y="889103"/>
            <a:ext cx="8082327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63"/>
              </a:lnSpc>
            </a:pPr>
            <a:r>
              <a:rPr lang="en-US" sz="7469" spc="-597">
                <a:solidFill>
                  <a:srgbClr val="4B3C3D"/>
                </a:solidFill>
                <a:latin typeface="Open Sauce"/>
                <a:ea typeface="Open Sauce"/>
                <a:cs typeface="Open Sauce"/>
                <a:sym typeface="Open Sauce"/>
              </a:rPr>
              <a:t>Problem Description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144000" y="2314462"/>
            <a:ext cx="8748396" cy="6759867"/>
            <a:chOff x="0" y="0"/>
            <a:chExt cx="2304104" cy="178037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04104" cy="1780377"/>
            </a:xfrm>
            <a:custGeom>
              <a:avLst/>
              <a:gdLst/>
              <a:ahLst/>
              <a:cxnLst/>
              <a:rect r="r" b="b" t="t" l="l"/>
              <a:pathLst>
                <a:path h="1780377" w="2304104">
                  <a:moveTo>
                    <a:pt x="22124" y="0"/>
                  </a:moveTo>
                  <a:lnTo>
                    <a:pt x="2281980" y="0"/>
                  </a:lnTo>
                  <a:cubicBezTo>
                    <a:pt x="2287848" y="0"/>
                    <a:pt x="2293475" y="2331"/>
                    <a:pt x="2297624" y="6480"/>
                  </a:cubicBezTo>
                  <a:cubicBezTo>
                    <a:pt x="2301773" y="10629"/>
                    <a:pt x="2304104" y="16256"/>
                    <a:pt x="2304104" y="22124"/>
                  </a:cubicBezTo>
                  <a:lnTo>
                    <a:pt x="2304104" y="1758253"/>
                  </a:lnTo>
                  <a:cubicBezTo>
                    <a:pt x="2304104" y="1764120"/>
                    <a:pt x="2301773" y="1769748"/>
                    <a:pt x="2297624" y="1773897"/>
                  </a:cubicBezTo>
                  <a:cubicBezTo>
                    <a:pt x="2293475" y="1778046"/>
                    <a:pt x="2287848" y="1780377"/>
                    <a:pt x="2281980" y="1780377"/>
                  </a:cubicBezTo>
                  <a:lnTo>
                    <a:pt x="22124" y="1780377"/>
                  </a:lnTo>
                  <a:cubicBezTo>
                    <a:pt x="16256" y="1780377"/>
                    <a:pt x="10629" y="1778046"/>
                    <a:pt x="6480" y="1773897"/>
                  </a:cubicBezTo>
                  <a:cubicBezTo>
                    <a:pt x="2331" y="1769748"/>
                    <a:pt x="0" y="1764120"/>
                    <a:pt x="0" y="1758253"/>
                  </a:cubicBezTo>
                  <a:lnTo>
                    <a:pt x="0" y="22124"/>
                  </a:lnTo>
                  <a:cubicBezTo>
                    <a:pt x="0" y="16256"/>
                    <a:pt x="2331" y="10629"/>
                    <a:pt x="6480" y="6480"/>
                  </a:cubicBezTo>
                  <a:cubicBezTo>
                    <a:pt x="10629" y="2331"/>
                    <a:pt x="16256" y="0"/>
                    <a:pt x="22124" y="0"/>
                  </a:cubicBezTo>
                  <a:close/>
                </a:path>
              </a:pathLst>
            </a:custGeom>
            <a:solidFill>
              <a:srgbClr val="DBD2D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304104" cy="18184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~Air pollution is a growing concern in India, with several cities consistently ranking among the most polluted in the world.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~Despite the availability of air quality data, it often remains underutilized due to a lack of proper analysis and visualization.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                                                                                                                            Challenges include:                                                                                                                    ~Large and complex datasets with missing or inconsistent values.   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~Difficulty in identifying trends and drawing actionable insights from raw data 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~Limited public accessibility to intuitive, data-driven tools for understanding pollution patterns.     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This project aims to solve these problems by: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~Cleaning and analyzing air pollution data across multiple Indian cities.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~Identifying pollution hotspots, seasonal trends, and pollutant patterns.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~Presenting insights through a user-friendly Power BI dashboard to support public awareness and policy planning.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                                                                   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6358394" cy="8198897"/>
            <a:chOff x="0" y="0"/>
            <a:chExt cx="1146885" cy="14788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46885" cy="1478863"/>
            </a:xfrm>
            <a:custGeom>
              <a:avLst/>
              <a:gdLst/>
              <a:ahLst/>
              <a:cxnLst/>
              <a:rect r="r" b="b" t="t" l="l"/>
              <a:pathLst>
                <a:path h="1478863" w="1146885">
                  <a:moveTo>
                    <a:pt x="30440" y="0"/>
                  </a:moveTo>
                  <a:lnTo>
                    <a:pt x="1116445" y="0"/>
                  </a:lnTo>
                  <a:cubicBezTo>
                    <a:pt x="1133257" y="0"/>
                    <a:pt x="1146885" y="13628"/>
                    <a:pt x="1146885" y="30440"/>
                  </a:cubicBezTo>
                  <a:lnTo>
                    <a:pt x="1146885" y="1448423"/>
                  </a:lnTo>
                  <a:cubicBezTo>
                    <a:pt x="1146885" y="1465235"/>
                    <a:pt x="1133257" y="1478863"/>
                    <a:pt x="1116445" y="1478863"/>
                  </a:cubicBezTo>
                  <a:lnTo>
                    <a:pt x="30440" y="1478863"/>
                  </a:lnTo>
                  <a:cubicBezTo>
                    <a:pt x="13628" y="1478863"/>
                    <a:pt x="0" y="1465235"/>
                    <a:pt x="0" y="1448423"/>
                  </a:cubicBezTo>
                  <a:lnTo>
                    <a:pt x="0" y="30440"/>
                  </a:lnTo>
                  <a:cubicBezTo>
                    <a:pt x="0" y="13628"/>
                    <a:pt x="13628" y="0"/>
                    <a:pt x="3044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6504" r="0" b="-6504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7938831" y="931648"/>
            <a:ext cx="10015081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56"/>
              </a:lnSpc>
            </a:pPr>
            <a:r>
              <a:rPr lang="en-US" sz="7046" spc="-563">
                <a:solidFill>
                  <a:srgbClr val="4B3C3D"/>
                </a:solidFill>
                <a:latin typeface="Open Sauce"/>
                <a:ea typeface="Open Sauce"/>
                <a:cs typeface="Open Sauce"/>
                <a:sym typeface="Open Sauce"/>
              </a:rPr>
              <a:t>Objective of This Project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108435" y="2647460"/>
            <a:ext cx="8825171" cy="2892176"/>
            <a:chOff x="0" y="0"/>
            <a:chExt cx="2324325" cy="761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24325" cy="761726"/>
            </a:xfrm>
            <a:custGeom>
              <a:avLst/>
              <a:gdLst/>
              <a:ahLst/>
              <a:cxnLst/>
              <a:rect r="r" b="b" t="t" l="l"/>
              <a:pathLst>
                <a:path h="761726" w="2324325">
                  <a:moveTo>
                    <a:pt x="21931" y="0"/>
                  </a:moveTo>
                  <a:lnTo>
                    <a:pt x="2302393" y="0"/>
                  </a:lnTo>
                  <a:cubicBezTo>
                    <a:pt x="2308210" y="0"/>
                    <a:pt x="2313788" y="2311"/>
                    <a:pt x="2317901" y="6424"/>
                  </a:cubicBezTo>
                  <a:cubicBezTo>
                    <a:pt x="2322014" y="10536"/>
                    <a:pt x="2324325" y="16115"/>
                    <a:pt x="2324325" y="21931"/>
                  </a:cubicBezTo>
                  <a:lnTo>
                    <a:pt x="2324325" y="739794"/>
                  </a:lnTo>
                  <a:cubicBezTo>
                    <a:pt x="2324325" y="745611"/>
                    <a:pt x="2322014" y="751189"/>
                    <a:pt x="2317901" y="755302"/>
                  </a:cubicBezTo>
                  <a:cubicBezTo>
                    <a:pt x="2313788" y="759415"/>
                    <a:pt x="2308210" y="761726"/>
                    <a:pt x="2302393" y="761726"/>
                  </a:cubicBezTo>
                  <a:lnTo>
                    <a:pt x="21931" y="761726"/>
                  </a:lnTo>
                  <a:cubicBezTo>
                    <a:pt x="16115" y="761726"/>
                    <a:pt x="10536" y="759415"/>
                    <a:pt x="6424" y="755302"/>
                  </a:cubicBezTo>
                  <a:cubicBezTo>
                    <a:pt x="2311" y="751189"/>
                    <a:pt x="0" y="745611"/>
                    <a:pt x="0" y="739794"/>
                  </a:cubicBezTo>
                  <a:lnTo>
                    <a:pt x="0" y="21931"/>
                  </a:lnTo>
                  <a:cubicBezTo>
                    <a:pt x="0" y="16115"/>
                    <a:pt x="2311" y="10536"/>
                    <a:pt x="6424" y="6424"/>
                  </a:cubicBezTo>
                  <a:cubicBezTo>
                    <a:pt x="10536" y="2311"/>
                    <a:pt x="16115" y="0"/>
                    <a:pt x="21931" y="0"/>
                  </a:cubicBezTo>
                  <a:close/>
                </a:path>
              </a:pathLst>
            </a:custGeom>
            <a:solidFill>
              <a:srgbClr val="DBD2D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324325" cy="799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~Analyze historical air pollution data across Indian cities.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~Extract meaningful patterns and trends using Exploratory Data Analysis (EDA).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~Visualize insights through an interactive Power BI dashboard for better understanding and decision-making.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544930"/>
            <a:ext cx="7422661" cy="4215536"/>
            <a:chOff x="0" y="0"/>
            <a:chExt cx="1338851" cy="760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38851" cy="760371"/>
            </a:xfrm>
            <a:custGeom>
              <a:avLst/>
              <a:gdLst/>
              <a:ahLst/>
              <a:cxnLst/>
              <a:rect r="r" b="b" t="t" l="l"/>
              <a:pathLst>
                <a:path h="760371" w="1338851">
                  <a:moveTo>
                    <a:pt x="20860" y="0"/>
                  </a:moveTo>
                  <a:lnTo>
                    <a:pt x="1317990" y="0"/>
                  </a:lnTo>
                  <a:cubicBezTo>
                    <a:pt x="1323523" y="0"/>
                    <a:pt x="1328829" y="2198"/>
                    <a:pt x="1332741" y="6110"/>
                  </a:cubicBezTo>
                  <a:cubicBezTo>
                    <a:pt x="1336653" y="10022"/>
                    <a:pt x="1338851" y="15328"/>
                    <a:pt x="1338851" y="20860"/>
                  </a:cubicBezTo>
                  <a:lnTo>
                    <a:pt x="1338851" y="739510"/>
                  </a:lnTo>
                  <a:cubicBezTo>
                    <a:pt x="1338851" y="745043"/>
                    <a:pt x="1336653" y="750349"/>
                    <a:pt x="1332741" y="754261"/>
                  </a:cubicBezTo>
                  <a:cubicBezTo>
                    <a:pt x="1328829" y="758173"/>
                    <a:pt x="1323523" y="760371"/>
                    <a:pt x="1317990" y="760371"/>
                  </a:cubicBezTo>
                  <a:lnTo>
                    <a:pt x="20860" y="760371"/>
                  </a:lnTo>
                  <a:cubicBezTo>
                    <a:pt x="15328" y="760371"/>
                    <a:pt x="10022" y="758173"/>
                    <a:pt x="6110" y="754261"/>
                  </a:cubicBezTo>
                  <a:cubicBezTo>
                    <a:pt x="2198" y="750349"/>
                    <a:pt x="0" y="745043"/>
                    <a:pt x="0" y="739510"/>
                  </a:cubicBezTo>
                  <a:lnTo>
                    <a:pt x="0" y="20860"/>
                  </a:lnTo>
                  <a:cubicBezTo>
                    <a:pt x="0" y="15328"/>
                    <a:pt x="2198" y="10022"/>
                    <a:pt x="6110" y="6110"/>
                  </a:cubicBezTo>
                  <a:cubicBezTo>
                    <a:pt x="10022" y="2198"/>
                    <a:pt x="15328" y="0"/>
                    <a:pt x="2086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8639" r="0" b="-105067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910490"/>
            <a:ext cx="7422661" cy="2910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46"/>
              </a:lnSpc>
            </a:pPr>
            <a:r>
              <a:rPr lang="en-US" sz="9622" spc="-769">
                <a:solidFill>
                  <a:srgbClr val="4B3C3D"/>
                </a:solidFill>
                <a:latin typeface="Open Sauce"/>
                <a:ea typeface="Open Sauce"/>
                <a:cs typeface="Open Sauce"/>
                <a:sym typeface="Open Sauce"/>
              </a:rPr>
              <a:t>Dataset Description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816056" y="0"/>
            <a:ext cx="7443244" cy="9760592"/>
            <a:chOff x="0" y="0"/>
            <a:chExt cx="1960360" cy="257069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60360" cy="2570691"/>
            </a:xfrm>
            <a:custGeom>
              <a:avLst/>
              <a:gdLst/>
              <a:ahLst/>
              <a:cxnLst/>
              <a:rect r="r" b="b" t="t" l="l"/>
              <a:pathLst>
                <a:path h="2570691" w="1960360">
                  <a:moveTo>
                    <a:pt x="26003" y="0"/>
                  </a:moveTo>
                  <a:lnTo>
                    <a:pt x="1934357" y="0"/>
                  </a:lnTo>
                  <a:cubicBezTo>
                    <a:pt x="1941254" y="0"/>
                    <a:pt x="1947868" y="2740"/>
                    <a:pt x="1952744" y="7616"/>
                  </a:cubicBezTo>
                  <a:cubicBezTo>
                    <a:pt x="1957621" y="12493"/>
                    <a:pt x="1960360" y="19107"/>
                    <a:pt x="1960360" y="26003"/>
                  </a:cubicBezTo>
                  <a:lnTo>
                    <a:pt x="1960360" y="2544688"/>
                  </a:lnTo>
                  <a:cubicBezTo>
                    <a:pt x="1960360" y="2551584"/>
                    <a:pt x="1957621" y="2558198"/>
                    <a:pt x="1952744" y="2563075"/>
                  </a:cubicBezTo>
                  <a:cubicBezTo>
                    <a:pt x="1947868" y="2567951"/>
                    <a:pt x="1941254" y="2570691"/>
                    <a:pt x="1934357" y="2570691"/>
                  </a:cubicBezTo>
                  <a:lnTo>
                    <a:pt x="26003" y="2570691"/>
                  </a:lnTo>
                  <a:cubicBezTo>
                    <a:pt x="19107" y="2570691"/>
                    <a:pt x="12493" y="2567951"/>
                    <a:pt x="7616" y="2563075"/>
                  </a:cubicBezTo>
                  <a:cubicBezTo>
                    <a:pt x="2740" y="2558198"/>
                    <a:pt x="0" y="2551584"/>
                    <a:pt x="0" y="2544688"/>
                  </a:cubicBezTo>
                  <a:lnTo>
                    <a:pt x="0" y="26003"/>
                  </a:lnTo>
                  <a:cubicBezTo>
                    <a:pt x="0" y="19107"/>
                    <a:pt x="2740" y="12493"/>
                    <a:pt x="7616" y="7616"/>
                  </a:cubicBezTo>
                  <a:cubicBezTo>
                    <a:pt x="12493" y="2740"/>
                    <a:pt x="19107" y="0"/>
                    <a:pt x="26003" y="0"/>
                  </a:cubicBezTo>
                  <a:close/>
                </a:path>
              </a:pathLst>
            </a:custGeom>
            <a:solidFill>
              <a:srgbClr val="DBD2D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960360" cy="2608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~The dataset contains air pollution data collected from various monitoring stations across Indian cities.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Key Features: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~City – Name of the city where data was recorded.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~State – Corresponding state for each city.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~Date – Date of observation.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~SO₂ (Sulphur Dioxide) – Concentration in µg/m³.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~NO₂ (Nitrogen Dioxide) – Concentration in µg/m³.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~Location – Specific area or locality within the city.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~Monitoring Station – Name or code of the air quality monitoring station.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~Agency – Organization or department responsible for data collection (e.g., CPCB, SPCB).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~Data Source: Central Pollution Control Board (CPCB), Kaggle, Government Open Data Portals.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spc="-9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~Time Range: 1999 – 2000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6811" y="849158"/>
            <a:ext cx="6821719" cy="3647172"/>
            <a:chOff x="0" y="0"/>
            <a:chExt cx="1230457" cy="6578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0457" cy="657853"/>
            </a:xfrm>
            <a:custGeom>
              <a:avLst/>
              <a:gdLst/>
              <a:ahLst/>
              <a:cxnLst/>
              <a:rect r="r" b="b" t="t" l="l"/>
              <a:pathLst>
                <a:path h="657853" w="1230457">
                  <a:moveTo>
                    <a:pt x="22698" y="0"/>
                  </a:moveTo>
                  <a:lnTo>
                    <a:pt x="1207759" y="0"/>
                  </a:lnTo>
                  <a:cubicBezTo>
                    <a:pt x="1220295" y="0"/>
                    <a:pt x="1230457" y="10162"/>
                    <a:pt x="1230457" y="22698"/>
                  </a:cubicBezTo>
                  <a:lnTo>
                    <a:pt x="1230457" y="635155"/>
                  </a:lnTo>
                  <a:cubicBezTo>
                    <a:pt x="1230457" y="641175"/>
                    <a:pt x="1228065" y="646948"/>
                    <a:pt x="1223809" y="651205"/>
                  </a:cubicBezTo>
                  <a:cubicBezTo>
                    <a:pt x="1219552" y="655461"/>
                    <a:pt x="1213779" y="657853"/>
                    <a:pt x="1207759" y="657853"/>
                  </a:cubicBezTo>
                  <a:lnTo>
                    <a:pt x="22698" y="657853"/>
                  </a:lnTo>
                  <a:cubicBezTo>
                    <a:pt x="10162" y="657853"/>
                    <a:pt x="0" y="647691"/>
                    <a:pt x="0" y="635155"/>
                  </a:cubicBezTo>
                  <a:lnTo>
                    <a:pt x="0" y="22698"/>
                  </a:lnTo>
                  <a:cubicBezTo>
                    <a:pt x="0" y="10162"/>
                    <a:pt x="10162" y="0"/>
                    <a:pt x="2269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2308" r="0" b="-12308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291169" y="5464251"/>
            <a:ext cx="7709658" cy="3773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82"/>
              </a:lnSpc>
            </a:pPr>
            <a:r>
              <a:rPr lang="en-US" sz="8318" spc="-665">
                <a:solidFill>
                  <a:srgbClr val="4B3C3D"/>
                </a:solidFill>
                <a:latin typeface="Open Sauce"/>
                <a:ea typeface="Open Sauce"/>
                <a:cs typeface="Open Sauce"/>
                <a:sym typeface="Open Sauce"/>
              </a:rPr>
              <a:t>Data Wrangling / Pre-processing Steps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770561" y="7951750"/>
            <a:ext cx="6891974" cy="736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 spc="-7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Pollutants like heavy metals and pesticides accumulate in the environment, disrupting food chains and affecting wildlife health. Poor air quality stunts plant growth, reducing biodiversity and agricultural output.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70561" y="7558619"/>
            <a:ext cx="6891974" cy="240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 spc="-7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Ecosystem Disruption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144000" y="0"/>
            <a:ext cx="8115300" cy="13097040"/>
            <a:chOff x="0" y="0"/>
            <a:chExt cx="2137363" cy="344942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37363" cy="3449426"/>
            </a:xfrm>
            <a:custGeom>
              <a:avLst/>
              <a:gdLst/>
              <a:ahLst/>
              <a:cxnLst/>
              <a:rect r="r" b="b" t="t" l="l"/>
              <a:pathLst>
                <a:path h="3449426" w="2137363">
                  <a:moveTo>
                    <a:pt x="23850" y="0"/>
                  </a:moveTo>
                  <a:lnTo>
                    <a:pt x="2113513" y="0"/>
                  </a:lnTo>
                  <a:cubicBezTo>
                    <a:pt x="2119839" y="0"/>
                    <a:pt x="2125905" y="2513"/>
                    <a:pt x="2130378" y="6985"/>
                  </a:cubicBezTo>
                  <a:cubicBezTo>
                    <a:pt x="2134850" y="11458"/>
                    <a:pt x="2137363" y="17524"/>
                    <a:pt x="2137363" y="23850"/>
                  </a:cubicBezTo>
                  <a:lnTo>
                    <a:pt x="2137363" y="3425577"/>
                  </a:lnTo>
                  <a:cubicBezTo>
                    <a:pt x="2137363" y="3431902"/>
                    <a:pt x="2134850" y="3437968"/>
                    <a:pt x="2130378" y="3442441"/>
                  </a:cubicBezTo>
                  <a:cubicBezTo>
                    <a:pt x="2125905" y="3446914"/>
                    <a:pt x="2119839" y="3449426"/>
                    <a:pt x="2113513" y="3449426"/>
                  </a:cubicBezTo>
                  <a:lnTo>
                    <a:pt x="23850" y="3449426"/>
                  </a:lnTo>
                  <a:cubicBezTo>
                    <a:pt x="17524" y="3449426"/>
                    <a:pt x="11458" y="3446914"/>
                    <a:pt x="6985" y="3442441"/>
                  </a:cubicBezTo>
                  <a:cubicBezTo>
                    <a:pt x="2513" y="3437968"/>
                    <a:pt x="0" y="3431902"/>
                    <a:pt x="0" y="3425577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DBD2D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137363" cy="34970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1. Loading the Data:-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~Imported raw data using Python (pandas).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~Combined multiple CSV files (if applicable).</a:t>
              </a: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2. Handling Missing Values:-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~Identified null or missing entries in pollutant concentrations.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~Used methods like forward fill, mean imputation, or row removal based on context.</a:t>
              </a: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3.Date Formatting:-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~Converted date column to datetime format.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~Extracted useful parts like year, month, and day for time-based analysis.</a:t>
              </a: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4.Standardizing Column Names:-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~Renamed columns for consistency and readability.</a:t>
              </a: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5. Filtering Relevant Data:-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~Removed cities or records with insufficient data.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~Focused on selected pollutants and valid monitoring stations.</a:t>
              </a: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6.Encoding Categorical Variables (if needed):-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-104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~Converted text-based columns (like city or agency) into categorical types for performance.</a:t>
              </a: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7768" y="4046277"/>
            <a:ext cx="16230600" cy="5940285"/>
            <a:chOff x="0" y="0"/>
            <a:chExt cx="4274726" cy="15645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1564520"/>
            </a:xfrm>
            <a:custGeom>
              <a:avLst/>
              <a:gdLst/>
              <a:ahLst/>
              <a:cxnLst/>
              <a:rect r="r" b="b" t="t" l="l"/>
              <a:pathLst>
                <a:path h="1564520" w="4274726">
                  <a:moveTo>
                    <a:pt x="15264" y="0"/>
                  </a:moveTo>
                  <a:lnTo>
                    <a:pt x="4259462" y="0"/>
                  </a:lnTo>
                  <a:cubicBezTo>
                    <a:pt x="4263510" y="0"/>
                    <a:pt x="4267393" y="1608"/>
                    <a:pt x="4270255" y="4471"/>
                  </a:cubicBezTo>
                  <a:cubicBezTo>
                    <a:pt x="4273118" y="7333"/>
                    <a:pt x="4274726" y="11216"/>
                    <a:pt x="4274726" y="15264"/>
                  </a:cubicBezTo>
                  <a:lnTo>
                    <a:pt x="4274726" y="1549256"/>
                  </a:lnTo>
                  <a:cubicBezTo>
                    <a:pt x="4274726" y="1553304"/>
                    <a:pt x="4273118" y="1557186"/>
                    <a:pt x="4270255" y="1560049"/>
                  </a:cubicBezTo>
                  <a:cubicBezTo>
                    <a:pt x="4267393" y="1562911"/>
                    <a:pt x="4263510" y="1564520"/>
                    <a:pt x="4259462" y="1564520"/>
                  </a:cubicBezTo>
                  <a:lnTo>
                    <a:pt x="15264" y="1564520"/>
                  </a:lnTo>
                  <a:cubicBezTo>
                    <a:pt x="11216" y="1564520"/>
                    <a:pt x="7333" y="1562911"/>
                    <a:pt x="4471" y="1560049"/>
                  </a:cubicBezTo>
                  <a:cubicBezTo>
                    <a:pt x="1608" y="1557186"/>
                    <a:pt x="0" y="1553304"/>
                    <a:pt x="0" y="1549256"/>
                  </a:cubicBezTo>
                  <a:lnTo>
                    <a:pt x="0" y="15264"/>
                  </a:lnTo>
                  <a:cubicBezTo>
                    <a:pt x="0" y="11216"/>
                    <a:pt x="1608" y="7333"/>
                    <a:pt x="4471" y="4471"/>
                  </a:cubicBezTo>
                  <a:cubicBezTo>
                    <a:pt x="7333" y="1608"/>
                    <a:pt x="11216" y="0"/>
                    <a:pt x="1526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274726" cy="15930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44471" y="3034939"/>
            <a:ext cx="9526431" cy="5856474"/>
          </a:xfrm>
          <a:custGeom>
            <a:avLst/>
            <a:gdLst/>
            <a:ahLst/>
            <a:cxnLst/>
            <a:rect r="r" b="b" t="t" l="l"/>
            <a:pathLst>
              <a:path h="5856474" w="9526431">
                <a:moveTo>
                  <a:pt x="0" y="0"/>
                </a:moveTo>
                <a:lnTo>
                  <a:pt x="9526430" y="0"/>
                </a:lnTo>
                <a:lnTo>
                  <a:pt x="9526430" y="5856475"/>
                </a:lnTo>
                <a:lnTo>
                  <a:pt x="0" y="58564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86" r="0" b="-786"/>
            </a:stretch>
          </a:blipFill>
          <a:ln cap="rnd">
            <a:noFill/>
            <a:prstDash val="solid"/>
            <a:round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021661" y="2927065"/>
            <a:ext cx="7992427" cy="5964348"/>
          </a:xfrm>
          <a:custGeom>
            <a:avLst/>
            <a:gdLst/>
            <a:ahLst/>
            <a:cxnLst/>
            <a:rect r="r" b="b" t="t" l="l"/>
            <a:pathLst>
              <a:path h="5964348" w="7992427">
                <a:moveTo>
                  <a:pt x="0" y="0"/>
                </a:moveTo>
                <a:lnTo>
                  <a:pt x="7992427" y="0"/>
                </a:lnTo>
                <a:lnTo>
                  <a:pt x="7992427" y="5964349"/>
                </a:lnTo>
                <a:lnTo>
                  <a:pt x="0" y="59643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" t="0" r="-2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877278" y="895350"/>
            <a:ext cx="13107480" cy="1185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32"/>
              </a:lnSpc>
              <a:spcBef>
                <a:spcPct val="0"/>
              </a:spcBef>
            </a:pPr>
            <a:r>
              <a:rPr lang="en-US" sz="6951" spc="-556">
                <a:solidFill>
                  <a:srgbClr val="4B3C3D"/>
                </a:solidFill>
                <a:latin typeface="Open Sauce"/>
                <a:ea typeface="Open Sauce"/>
                <a:cs typeface="Open Sauce"/>
                <a:sym typeface="Open Sauce"/>
              </a:rPr>
              <a:t>Exporting Cleaned Data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28372" y="4961568"/>
            <a:ext cx="8515628" cy="5454500"/>
          </a:xfrm>
          <a:custGeom>
            <a:avLst/>
            <a:gdLst/>
            <a:ahLst/>
            <a:cxnLst/>
            <a:rect r="r" b="b" t="t" l="l"/>
            <a:pathLst>
              <a:path h="5454500" w="8515628">
                <a:moveTo>
                  <a:pt x="0" y="0"/>
                </a:moveTo>
                <a:lnTo>
                  <a:pt x="8515628" y="0"/>
                </a:lnTo>
                <a:lnTo>
                  <a:pt x="8515628" y="5454500"/>
                </a:lnTo>
                <a:lnTo>
                  <a:pt x="0" y="5454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2" t="0" r="-124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341355" y="5368819"/>
            <a:ext cx="6641371" cy="4639998"/>
          </a:xfrm>
          <a:custGeom>
            <a:avLst/>
            <a:gdLst/>
            <a:ahLst/>
            <a:cxnLst/>
            <a:rect r="r" b="b" t="t" l="l"/>
            <a:pathLst>
              <a:path h="4639998" w="6641371">
                <a:moveTo>
                  <a:pt x="0" y="0"/>
                </a:moveTo>
                <a:lnTo>
                  <a:pt x="6641371" y="0"/>
                </a:lnTo>
                <a:lnTo>
                  <a:pt x="6641371" y="4639998"/>
                </a:lnTo>
                <a:lnTo>
                  <a:pt x="0" y="46399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0334" y="0"/>
            <a:ext cx="7959975" cy="4228737"/>
          </a:xfrm>
          <a:custGeom>
            <a:avLst/>
            <a:gdLst/>
            <a:ahLst/>
            <a:cxnLst/>
            <a:rect r="r" b="b" t="t" l="l"/>
            <a:pathLst>
              <a:path h="4228737" w="7959975">
                <a:moveTo>
                  <a:pt x="0" y="0"/>
                </a:moveTo>
                <a:lnTo>
                  <a:pt x="7959975" y="0"/>
                </a:lnTo>
                <a:lnTo>
                  <a:pt x="7959975" y="4228737"/>
                </a:lnTo>
                <a:lnTo>
                  <a:pt x="0" y="42287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413554" y="158569"/>
            <a:ext cx="8140758" cy="4541332"/>
          </a:xfrm>
          <a:custGeom>
            <a:avLst/>
            <a:gdLst/>
            <a:ahLst/>
            <a:cxnLst/>
            <a:rect r="r" b="b" t="t" l="l"/>
            <a:pathLst>
              <a:path h="4541332" w="8140758">
                <a:moveTo>
                  <a:pt x="0" y="0"/>
                </a:moveTo>
                <a:lnTo>
                  <a:pt x="8140758" y="0"/>
                </a:lnTo>
                <a:lnTo>
                  <a:pt x="8140758" y="4541332"/>
                </a:lnTo>
                <a:lnTo>
                  <a:pt x="0" y="45413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8168" y="3664177"/>
            <a:ext cx="11116876" cy="5594123"/>
          </a:xfrm>
          <a:custGeom>
            <a:avLst/>
            <a:gdLst/>
            <a:ahLst/>
            <a:cxnLst/>
            <a:rect r="r" b="b" t="t" l="l"/>
            <a:pathLst>
              <a:path h="5594123" w="11116876">
                <a:moveTo>
                  <a:pt x="0" y="0"/>
                </a:moveTo>
                <a:lnTo>
                  <a:pt x="11116876" y="0"/>
                </a:lnTo>
                <a:lnTo>
                  <a:pt x="11116876" y="5594123"/>
                </a:lnTo>
                <a:lnTo>
                  <a:pt x="0" y="55941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5" r="-1658" b="-4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14852" y="3895"/>
            <a:ext cx="10110192" cy="134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60"/>
              </a:lnSpc>
            </a:pPr>
            <a:r>
              <a:rPr lang="en-US" sz="79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Some Imp Questions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44425" y="2412383"/>
            <a:ext cx="11380619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Q] States with highest RSPM?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DAGlSNAXAv8</dc:identifier>
  <dcterms:modified xsi:type="dcterms:W3CDTF">2011-08-01T06:04:30Z</dcterms:modified>
  <cp:revision>1</cp:revision>
  <dc:title>Causes, Effects, and Solutions</dc:title>
</cp:coreProperties>
</file>

<file path=docProps/thumbnail.jpeg>
</file>